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4"/>
  </p:notesMasterIdLst>
  <p:handoutMasterIdLst>
    <p:handoutMasterId r:id="rId65"/>
  </p:handoutMasterIdLst>
  <p:sldIdLst>
    <p:sldId id="987" r:id="rId3"/>
    <p:sldId id="388" r:id="rId4"/>
    <p:sldId id="952" r:id="rId5"/>
    <p:sldId id="951" r:id="rId6"/>
    <p:sldId id="953" r:id="rId7"/>
    <p:sldId id="950" r:id="rId8"/>
    <p:sldId id="949" r:id="rId9"/>
    <p:sldId id="861" r:id="rId10"/>
    <p:sldId id="866" r:id="rId11"/>
    <p:sldId id="954" r:id="rId12"/>
    <p:sldId id="955" r:id="rId13"/>
    <p:sldId id="947" r:id="rId14"/>
    <p:sldId id="960" r:id="rId15"/>
    <p:sldId id="961" r:id="rId16"/>
    <p:sldId id="962" r:id="rId17"/>
    <p:sldId id="963" r:id="rId18"/>
    <p:sldId id="964" r:id="rId19"/>
    <p:sldId id="465" r:id="rId20"/>
    <p:sldId id="956" r:id="rId21"/>
    <p:sldId id="957" r:id="rId22"/>
    <p:sldId id="958" r:id="rId23"/>
    <p:sldId id="965" r:id="rId24"/>
    <p:sldId id="966" r:id="rId25"/>
    <p:sldId id="967" r:id="rId26"/>
    <p:sldId id="968" r:id="rId27"/>
    <p:sldId id="969" r:id="rId28"/>
    <p:sldId id="970" r:id="rId29"/>
    <p:sldId id="870" r:id="rId30"/>
    <p:sldId id="971" r:id="rId31"/>
    <p:sldId id="972" r:id="rId32"/>
    <p:sldId id="973" r:id="rId33"/>
    <p:sldId id="974" r:id="rId34"/>
    <p:sldId id="959" r:id="rId35"/>
    <p:sldId id="975" r:id="rId36"/>
    <p:sldId id="976" r:id="rId37"/>
    <p:sldId id="977" r:id="rId38"/>
    <p:sldId id="978" r:id="rId39"/>
    <p:sldId id="979" r:id="rId40"/>
    <p:sldId id="437" r:id="rId41"/>
    <p:sldId id="562" r:id="rId42"/>
    <p:sldId id="563" r:id="rId43"/>
    <p:sldId id="984" r:id="rId44"/>
    <p:sldId id="440" r:id="rId45"/>
    <p:sldId id="441" r:id="rId46"/>
    <p:sldId id="980" r:id="rId47"/>
    <p:sldId id="442" r:id="rId48"/>
    <p:sldId id="443" r:id="rId49"/>
    <p:sldId id="981" r:id="rId50"/>
    <p:sldId id="904" r:id="rId51"/>
    <p:sldId id="384" r:id="rId52"/>
    <p:sldId id="385" r:id="rId53"/>
    <p:sldId id="986" r:id="rId54"/>
    <p:sldId id="422" r:id="rId55"/>
    <p:sldId id="432" r:id="rId56"/>
    <p:sldId id="433" r:id="rId57"/>
    <p:sldId id="434" r:id="rId58"/>
    <p:sldId id="982" r:id="rId59"/>
    <p:sldId id="435" r:id="rId60"/>
    <p:sldId id="983" r:id="rId61"/>
    <p:sldId id="946" r:id="rId62"/>
    <p:sldId id="915" r:id="rId6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87"/>
            <p14:sldId id="388"/>
            <p14:sldId id="952"/>
            <p14:sldId id="951"/>
            <p14:sldId id="953"/>
            <p14:sldId id="950"/>
            <p14:sldId id="949"/>
            <p14:sldId id="861"/>
          </p14:sldIdLst>
        </p14:section>
        <p14:section name="无标题节" id="{4FCB3F2A-9F3E-40FE-9EE8-46E405289230}">
          <p14:sldIdLst>
            <p14:sldId id="866"/>
            <p14:sldId id="954"/>
            <p14:sldId id="955"/>
            <p14:sldId id="947"/>
            <p14:sldId id="960"/>
            <p14:sldId id="961"/>
            <p14:sldId id="962"/>
            <p14:sldId id="963"/>
            <p14:sldId id="964"/>
            <p14:sldId id="465"/>
            <p14:sldId id="956"/>
            <p14:sldId id="957"/>
            <p14:sldId id="958"/>
            <p14:sldId id="965"/>
            <p14:sldId id="966"/>
            <p14:sldId id="967"/>
            <p14:sldId id="968"/>
            <p14:sldId id="969"/>
            <p14:sldId id="970"/>
            <p14:sldId id="870"/>
            <p14:sldId id="971"/>
            <p14:sldId id="972"/>
            <p14:sldId id="973"/>
            <p14:sldId id="974"/>
            <p14:sldId id="959"/>
            <p14:sldId id="975"/>
            <p14:sldId id="976"/>
            <p14:sldId id="977"/>
            <p14:sldId id="978"/>
            <p14:sldId id="979"/>
            <p14:sldId id="437"/>
            <p14:sldId id="562"/>
            <p14:sldId id="563"/>
            <p14:sldId id="984"/>
            <p14:sldId id="440"/>
            <p14:sldId id="441"/>
            <p14:sldId id="980"/>
            <p14:sldId id="442"/>
            <p14:sldId id="443"/>
            <p14:sldId id="981"/>
            <p14:sldId id="904"/>
            <p14:sldId id="384"/>
            <p14:sldId id="385"/>
            <p14:sldId id="986"/>
            <p14:sldId id="422"/>
            <p14:sldId id="432"/>
            <p14:sldId id="433"/>
            <p14:sldId id="434"/>
            <p14:sldId id="982"/>
            <p14:sldId id="435"/>
            <p14:sldId id="983"/>
            <p14:sldId id="946"/>
            <p14:sldId id="9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E890485A-DFFC-4776-AC0E-AD4A4627922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攻击范围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1EEC775-3511-4EFD-A438-C63C4A0DD02E}" type="par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AE613432-CCE2-45BC-B344-502B139874C6}" type="sib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1DB49874-05CB-435A-9AF5-A2B8BC162DE2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林克的蛋糕</a:t>
          </a:r>
          <a:endParaRPr lang="en-US" altLang="zh-CN" sz="3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0A55FE2-5BB8-4C77-95E0-003FB078691C}" type="parTrans" cxnId="{0442249B-A134-4E2D-9EB0-34E9508A464F}">
      <dgm:prSet/>
      <dgm:spPr/>
      <dgm:t>
        <a:bodyPr/>
        <a:lstStyle/>
        <a:p>
          <a:endParaRPr lang="zh-CN" altLang="en-US"/>
        </a:p>
      </dgm:t>
    </dgm:pt>
    <dgm:pt modelId="{96832EE0-43C3-4B68-B7BF-D5DD1460DA2B}" type="sibTrans" cxnId="{0442249B-A134-4E2D-9EB0-34E9508A464F}">
      <dgm:prSet/>
      <dgm:spPr/>
      <dgm:t>
        <a:bodyPr/>
        <a:lstStyle/>
        <a:p>
          <a:endParaRPr lang="zh-CN" altLang="en-US"/>
        </a:p>
      </dgm:t>
    </dgm:pt>
    <dgm:pt modelId="{9845C686-50B1-4716-A321-6E40FE151DD1}">
      <dgm:prSet phldrT="[文本]" custT="1"/>
      <dgm:spPr>
        <a:solidFill>
          <a:srgbClr val="00B0F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最小预算值</a:t>
          </a:r>
        </a:p>
      </dgm:t>
    </dgm:pt>
    <dgm:pt modelId="{2C691D6C-E404-4D4A-B431-10CA2D836422}" type="par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D37DF63F-E510-4E0C-B06F-3782E2C1A518}" type="sib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查找指定数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BF03B1E4-4339-4CE9-8049-B499EDED6CE1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求方程的根</a:t>
          </a:r>
        </a:p>
      </dgm:t>
    </dgm:pt>
    <dgm:pt modelId="{8D12D1BA-CC3A-4329-954B-5FC497F9A479}" type="par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AC74BBC0-E954-429D-BBCA-BB27AD9419E9}" type="sib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82C3E739-6523-4085-907D-DCE80348AD4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求三次方根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564CCB0-1165-4D86-9A53-9ACFF589BACC}" type="par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2B04A348-8ABF-4480-B31E-194E8859A202}" type="sib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B0CDBA-FBF4-4F23-8AE5-7268C81D6BBD}" type="pres">
      <dgm:prSet presAssocID="{F89579AA-2D68-4BBB-AA96-C3051CEC725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12CE22-4BE4-4AAD-B3AB-E11345AF9107}" type="pres">
      <dgm:prSet presAssocID="{2F1FDC0A-76D8-4690-B73B-A9C085DA23FB}" presName="sibTrans" presStyleCnt="0"/>
      <dgm:spPr/>
    </dgm:pt>
    <dgm:pt modelId="{62219937-6A97-4BE0-B983-2545B3A2B483}" type="pres">
      <dgm:prSet presAssocID="{E890485A-DFFC-4776-AC0E-AD4A4627922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E0E483-55BC-4053-AF74-5995C6DF8983}" type="pres">
      <dgm:prSet presAssocID="{AE613432-CCE2-45BC-B344-502B139874C6}" presName="sibTrans" presStyleCnt="0"/>
      <dgm:spPr/>
    </dgm:pt>
    <dgm:pt modelId="{32B23864-C2EB-4D31-B8F6-16F6DB96D27E}" type="pres">
      <dgm:prSet presAssocID="{BF03B1E4-4339-4CE9-8049-B499EDED6C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0D1F8F-1812-45E1-BBCE-4C7054C819FA}" type="pres">
      <dgm:prSet presAssocID="{AC74BBC0-E954-429D-BBCA-BB27AD9419E9}" presName="sibTrans" presStyleCnt="0"/>
      <dgm:spPr/>
    </dgm:pt>
    <dgm:pt modelId="{3BF08DBA-04C6-4177-A3A6-5EA5FBD521E2}" type="pres">
      <dgm:prSet presAssocID="{82C3E739-6523-4085-907D-DCE80348A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B56973-55CB-479C-AEB6-AA7F472CA4F7}" type="pres">
      <dgm:prSet presAssocID="{2B04A348-8ABF-4480-B31E-194E8859A202}" presName="sibTrans" presStyleCnt="0"/>
      <dgm:spPr/>
    </dgm:pt>
    <dgm:pt modelId="{2269D84D-353C-4E57-BE98-8889A83A6876}" type="pres">
      <dgm:prSet presAssocID="{9845C686-50B1-4716-A321-6E40FE151D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8D64C-233B-4B50-9C58-702832710AF5}" type="pres">
      <dgm:prSet presAssocID="{D37DF63F-E510-4E0C-B06F-3782E2C1A518}" presName="sibTrans" presStyleCnt="0"/>
      <dgm:spPr/>
    </dgm:pt>
    <dgm:pt modelId="{29683A7E-D1DA-42D5-95EA-34AE806A80C3}" type="pres">
      <dgm:prSet presAssocID="{1DB49874-05CB-435A-9AF5-A2B8BC162DE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925732-05EA-46E6-B24E-9DA98BD5AA17}" type="presOf" srcId="{BF03B1E4-4339-4CE9-8049-B499EDED6CE1}" destId="{32B23864-C2EB-4D31-B8F6-16F6DB96D27E}" srcOrd="0" destOrd="0" presId="urn:microsoft.com/office/officeart/2005/8/layout/default"/>
    <dgm:cxn modelId="{B7AFC7E4-4B40-40AD-ADAA-26803AEB9A4A}" srcId="{6787E9D6-2A90-4BCA-9917-059667D4BDBC}" destId="{E890485A-DFFC-4776-AC0E-AD4A4627922D}" srcOrd="1" destOrd="0" parTransId="{C1EEC775-3511-4EFD-A438-C63C4A0DD02E}" sibTransId="{AE613432-CCE2-45BC-B344-502B139874C6}"/>
    <dgm:cxn modelId="{0442249B-A134-4E2D-9EB0-34E9508A464F}" srcId="{6787E9D6-2A90-4BCA-9917-059667D4BDBC}" destId="{1DB49874-05CB-435A-9AF5-A2B8BC162DE2}" srcOrd="5" destOrd="0" parTransId="{60A55FE2-5BB8-4C77-95E0-003FB078691C}" sibTransId="{96832EE0-43C3-4B68-B7BF-D5DD1460DA2B}"/>
    <dgm:cxn modelId="{96ED91AB-81ED-4AAC-A8C6-578F2FC0841B}" type="presOf" srcId="{9845C686-50B1-4716-A321-6E40FE151DD1}" destId="{2269D84D-353C-4E57-BE98-8889A83A6876}" srcOrd="0" destOrd="0" presId="urn:microsoft.com/office/officeart/2005/8/layout/default"/>
    <dgm:cxn modelId="{022E4F8C-9F4C-41B0-911F-F330A42E3726}" type="presOf" srcId="{82C3E739-6523-4085-907D-DCE80348AD40}" destId="{3BF08DBA-04C6-4177-A3A6-5EA5FBD521E2}" srcOrd="0" destOrd="0" presId="urn:microsoft.com/office/officeart/2005/8/layout/default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E191E69C-7632-4934-9E23-695EFEF9B18C}" type="presOf" srcId="{1DB49874-05CB-435A-9AF5-A2B8BC162DE2}" destId="{29683A7E-D1DA-42D5-95EA-34AE806A80C3}" srcOrd="0" destOrd="0" presId="urn:microsoft.com/office/officeart/2005/8/layout/default"/>
    <dgm:cxn modelId="{CF0B8638-57D5-4C2E-A35A-38B6EA6A1DDF}" srcId="{6787E9D6-2A90-4BCA-9917-059667D4BDBC}" destId="{9845C686-50B1-4716-A321-6E40FE151DD1}" srcOrd="4" destOrd="0" parTransId="{2C691D6C-E404-4D4A-B431-10CA2D836422}" sibTransId="{D37DF63F-E510-4E0C-B06F-3782E2C1A518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90A63064-2437-495D-8691-89F1388B3BB0}" srcId="{6787E9D6-2A90-4BCA-9917-059667D4BDBC}" destId="{82C3E739-6523-4085-907D-DCE80348AD40}" srcOrd="3" destOrd="0" parTransId="{6564CCB0-1165-4D86-9A53-9ACFF589BACC}" sibTransId="{2B04A348-8ABF-4480-B31E-194E8859A202}"/>
    <dgm:cxn modelId="{9B1304AE-2253-4651-8C20-58C590730668}" srcId="{6787E9D6-2A90-4BCA-9917-059667D4BDBC}" destId="{BF03B1E4-4339-4CE9-8049-B499EDED6CE1}" srcOrd="2" destOrd="0" parTransId="{8D12D1BA-CC3A-4329-954B-5FC497F9A479}" sibTransId="{AC74BBC0-E954-429D-BBCA-BB27AD9419E9}"/>
    <dgm:cxn modelId="{F7DF267D-0FCC-4B74-85B9-60C6632DFA97}" type="presOf" srcId="{E890485A-DFFC-4776-AC0E-AD4A4627922D}" destId="{62219937-6A97-4BE0-B983-2545B3A2B483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999B9716-B041-4251-B96A-7F2BE1D8692A}" type="presParOf" srcId="{D822D75A-238A-426D-A9D3-A664472FE3B0}" destId="{62219937-6A97-4BE0-B983-2545B3A2B483}" srcOrd="2" destOrd="0" presId="urn:microsoft.com/office/officeart/2005/8/layout/default"/>
    <dgm:cxn modelId="{6F9DCBA5-DA82-4E81-91A7-4BFD04DA9BBD}" type="presParOf" srcId="{D822D75A-238A-426D-A9D3-A664472FE3B0}" destId="{6CE0E483-55BC-4053-AF74-5995C6DF8983}" srcOrd="3" destOrd="0" presId="urn:microsoft.com/office/officeart/2005/8/layout/default"/>
    <dgm:cxn modelId="{BDFC3772-C9D5-4667-8555-48556BA7AE25}" type="presParOf" srcId="{D822D75A-238A-426D-A9D3-A664472FE3B0}" destId="{32B23864-C2EB-4D31-B8F6-16F6DB96D27E}" srcOrd="4" destOrd="0" presId="urn:microsoft.com/office/officeart/2005/8/layout/default"/>
    <dgm:cxn modelId="{1C22C35D-7E83-47F9-BBE0-AC903E1D300D}" type="presParOf" srcId="{D822D75A-238A-426D-A9D3-A664472FE3B0}" destId="{3F0D1F8F-1812-45E1-BBCE-4C7054C819FA}" srcOrd="5" destOrd="0" presId="urn:microsoft.com/office/officeart/2005/8/layout/default"/>
    <dgm:cxn modelId="{E17A0FA4-2816-48B6-AA38-86A6BA0EB090}" type="presParOf" srcId="{D822D75A-238A-426D-A9D3-A664472FE3B0}" destId="{3BF08DBA-04C6-4177-A3A6-5EA5FBD521E2}" srcOrd="6" destOrd="0" presId="urn:microsoft.com/office/officeart/2005/8/layout/default"/>
    <dgm:cxn modelId="{E8FAB0C8-2A1A-4308-A379-F4D5BC1B423E}" type="presParOf" srcId="{D822D75A-238A-426D-A9D3-A664472FE3B0}" destId="{1DB56973-55CB-479C-AEB6-AA7F472CA4F7}" srcOrd="7" destOrd="0" presId="urn:microsoft.com/office/officeart/2005/8/layout/default"/>
    <dgm:cxn modelId="{800F8D4D-76C8-4783-97DB-2B832FADD3CD}" type="presParOf" srcId="{D822D75A-238A-426D-A9D3-A664472FE3B0}" destId="{2269D84D-353C-4E57-BE98-8889A83A6876}" srcOrd="8" destOrd="0" presId="urn:microsoft.com/office/officeart/2005/8/layout/default"/>
    <dgm:cxn modelId="{D82EC614-A556-4207-91D5-539EEE5F2669}" type="presParOf" srcId="{D822D75A-238A-426D-A9D3-A664472FE3B0}" destId="{7558D64C-233B-4B50-9C58-702832710AF5}" srcOrd="9" destOrd="0" presId="urn:microsoft.com/office/officeart/2005/8/layout/default"/>
    <dgm:cxn modelId="{12665ADE-1FB6-4D62-B9A6-9AC5C12CFAB3}" type="presParOf" srcId="{D822D75A-238A-426D-A9D3-A664472FE3B0}" destId="{29683A7E-D1DA-42D5-95EA-34AE806A80C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cwing.com/blog/content/31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cwing.com/blog/content/31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7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362794447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1E87082-0602-499E-8397-29800498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查找指定数</a:t>
            </a:r>
            <a:r>
              <a:rPr lang="en-US" altLang="zh-CN" dirty="0"/>
              <a:t>(</a:t>
            </a:r>
            <a:r>
              <a:rPr lang="zh-CN" altLang="en-US" dirty="0"/>
              <a:t>整数二分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CB7F6DB0-5F49-45D7-97FA-9A12CAC5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62319"/>
            <a:ext cx="7114570" cy="56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3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E2D598-D269-495D-AB04-7EAD932A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72E9AF8-50D3-4A7B-8C0C-DA0A51BD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07" y="1858805"/>
            <a:ext cx="5304936" cy="3766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B5718D-0AC6-49FC-8CB8-ABBC668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841664"/>
            <a:ext cx="6045200" cy="37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D96DE3-FB93-42CD-B5DD-D88868D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模板的使用流程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F180AF-ABC7-4EAA-8F0F-C6D350AE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</a:t>
            </a:r>
            <a:r>
              <a:rPr lang="en-US" altLang="zh-CN" dirty="0"/>
              <a:t>(</a:t>
            </a:r>
            <a:r>
              <a:rPr lang="zh-CN" altLang="en-US" dirty="0"/>
              <a:t>选择模板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41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185897-ADF5-4440-8B26-7D302EAC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查找指定数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全局数组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p[0,n-1]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896F67-F00A-4905-B115-F166242AC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 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 err="1">
                <a:solidFill>
                  <a:srgbClr val="FF0000"/>
                </a:solidFill>
              </a:rPr>
              <a:t>l,r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 [0, n-1]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</a:t>
            </a:r>
            <a:r>
              <a:rPr lang="en-US" altLang="zh-CN" dirty="0"/>
              <a:t>(</a:t>
            </a:r>
            <a:r>
              <a:rPr lang="zh-CN" altLang="en-US" dirty="0"/>
              <a:t>选择模板</a:t>
            </a:r>
            <a:r>
              <a:rPr lang="en-US" altLang="zh-CN" dirty="0"/>
              <a:t>1)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</a:t>
            </a:r>
            <a:r>
              <a:rPr lang="en-US" altLang="zh-CN" sz="2800" dirty="0"/>
              <a:t>: </a:t>
            </a:r>
            <a:r>
              <a:rPr lang="en-US" altLang="zh-CN" sz="2800" dirty="0">
                <a:solidFill>
                  <a:srgbClr val="FF0000"/>
                </a:solidFill>
              </a:rPr>
              <a:t>p[mid] &gt;=target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 </a:t>
            </a:r>
            <a:r>
              <a:rPr lang="en-US" altLang="zh-CN" dirty="0">
                <a:solidFill>
                  <a:srgbClr val="FF0000"/>
                </a:solidFill>
              </a:rPr>
              <a:t>r=mid  or l = mid+1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 </a:t>
            </a:r>
            <a:r>
              <a:rPr lang="en-US" altLang="zh-CN" dirty="0" err="1">
                <a:solidFill>
                  <a:srgbClr val="FF0000"/>
                </a:solidFill>
              </a:rPr>
              <a:t>mid</a:t>
            </a:r>
            <a:r>
              <a:rPr lang="en-US" altLang="zh-CN" dirty="0">
                <a:solidFill>
                  <a:srgbClr val="FF0000"/>
                </a:solidFill>
              </a:rPr>
              <a:t> = l + r &gt;&gt; 1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B04DA4B-2990-4188-9D34-7545BAB8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02" y="1447800"/>
            <a:ext cx="4169827" cy="26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6B32D7-DFFD-42D8-AB48-128B94B8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修改模板</a:t>
            </a:r>
            <a:r>
              <a:rPr lang="en-US" altLang="zh-CN" dirty="0"/>
              <a:t>1</a:t>
            </a:r>
            <a:r>
              <a:rPr lang="zh-CN" altLang="en-US" dirty="0"/>
              <a:t>的参考代码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CF38D7F-E922-4B70-BBA1-DAEAF28E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1" y="1306310"/>
            <a:ext cx="2686509" cy="1569894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308B2087-2BB7-4F32-83A0-56069D3D6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5631" y="1259380"/>
            <a:ext cx="7721156" cy="32336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4A8E111-210E-4FA9-ADD6-AB73C63E5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09" y="4690088"/>
            <a:ext cx="6657127" cy="18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702069-9891-45FF-B322-7FD115BD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数据已经是升序无重复的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53C039BF-604F-48F6-8BD1-9D92D19C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1507"/>
            <a:ext cx="6936077" cy="54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7C0595-C702-451C-838F-9D346896913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EE0BED1-03D6-4A57-840F-9B5D0DB1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8170"/>
            <a:ext cx="9280266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30AFA0-169A-4A80-99BA-6E21961E23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82ACAD7F-1AA3-4135-8810-114417CB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2074"/>
            <a:ext cx="11206897" cy="52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41806" y="5601415"/>
            <a:ext cx="8233752" cy="101675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2: </a:t>
            </a:r>
            <a:r>
              <a:rPr lang="zh-CN" altLang="en-US" sz="5400" dirty="0"/>
              <a:t>攻击范围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A999EAD-4D93-4780-B180-82043D4B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06" y="508000"/>
            <a:ext cx="8322894" cy="48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89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568E0BE-257C-4722-854A-FC751680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数组有重复元素，求</a:t>
            </a:r>
            <a:r>
              <a:rPr lang="en-US" altLang="zh-CN" dirty="0"/>
              <a:t>target</a:t>
            </a:r>
            <a:r>
              <a:rPr lang="zh-CN" altLang="en-US" dirty="0"/>
              <a:t>的下标范围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999E830-0A0F-4CE0-AB45-3DABBAE5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330" y="1159886"/>
            <a:ext cx="5768370" cy="56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二分算法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32D377-60F3-47E9-893C-154D1ABF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BD45143-AA8C-48F5-AAD8-6BA64C49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1955"/>
            <a:ext cx="1001102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5BDD213-7F67-4D9D-9477-9BC9F07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D355707-8E53-4EBC-9338-AE18D4A8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0509"/>
            <a:ext cx="9144794" cy="54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CE58E0-50DE-4906-BA34-6F6C6DF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4954AC-A699-4FC1-A428-579540D9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/>
              <a:t>此题的升序数组中有重复数字，因此要把重复数字的左右边界都找出来</a:t>
            </a:r>
            <a:endParaRPr lang="en-US" altLang="zh-CN" b="1" dirty="0"/>
          </a:p>
          <a:p>
            <a:r>
              <a:rPr lang="zh-CN" altLang="en-US" b="1" dirty="0"/>
              <a:t>寻找左边界的代码与例题</a:t>
            </a:r>
            <a:r>
              <a:rPr lang="en-US" altLang="zh-CN" b="1" dirty="0"/>
              <a:t>1</a:t>
            </a:r>
            <a:r>
              <a:rPr lang="zh-CN" altLang="en-US" b="1" dirty="0"/>
              <a:t>相同（使用模板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寻找右边界的代码可以使用（使用模板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b="1" dirty="0"/>
              <a:t>Check</a:t>
            </a:r>
            <a:r>
              <a:rPr lang="zh-CN" altLang="en-US" b="1" dirty="0"/>
              <a:t>函数：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if (</a:t>
            </a:r>
            <a:r>
              <a:rPr lang="en-US" altLang="zh-CN" b="1" dirty="0" err="1">
                <a:solidFill>
                  <a:srgbClr val="FF0000"/>
                </a:solidFill>
                <a:effectLst/>
              </a:rPr>
              <a:t>nums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[mid] &gt;= k)</a:t>
            </a:r>
          </a:p>
          <a:p>
            <a:r>
              <a:rPr lang="zh-CN" altLang="en-US" b="1" dirty="0"/>
              <a:t>算法：使用二分模板</a:t>
            </a:r>
            <a:r>
              <a:rPr lang="en-US" altLang="zh-CN" b="1" dirty="0"/>
              <a:t>1</a:t>
            </a:r>
            <a:r>
              <a:rPr lang="zh-CN" altLang="en-US" b="1" dirty="0"/>
              <a:t>寻找</a:t>
            </a:r>
            <a:r>
              <a:rPr lang="en-US" altLang="zh-CN" b="1" dirty="0"/>
              <a:t>target</a:t>
            </a:r>
            <a:r>
              <a:rPr lang="zh-CN" altLang="en-US" b="1" dirty="0"/>
              <a:t>的左边界，在找到的情况下使用二分模板</a:t>
            </a:r>
            <a:r>
              <a:rPr lang="en-US" altLang="zh-CN" b="1" dirty="0"/>
              <a:t>2</a:t>
            </a:r>
            <a:r>
              <a:rPr lang="zh-CN" altLang="en-US" b="1" dirty="0"/>
              <a:t>寻找</a:t>
            </a:r>
            <a:r>
              <a:rPr lang="en-US" altLang="zh-CN" b="1" dirty="0"/>
              <a:t>target</a:t>
            </a:r>
            <a:r>
              <a:rPr lang="zh-CN" altLang="en-US" b="1" dirty="0"/>
              <a:t>的右边界。</a:t>
            </a:r>
          </a:p>
        </p:txBody>
      </p:sp>
    </p:spTree>
    <p:extLst>
      <p:ext uri="{BB962C8B-B14F-4D97-AF65-F5344CB8AC3E}">
        <p14:creationId xmlns:p14="http://schemas.microsoft.com/office/powerpoint/2010/main" val="23290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20B5EA7-C960-42C4-8D04-50085698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207B55C-3635-4949-A6C7-053FF9706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6" y="1062319"/>
            <a:ext cx="7798609" cy="57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82B231-D277-4D50-A664-7B8358DC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二分模板</a:t>
            </a:r>
            <a:r>
              <a:rPr lang="en-US" altLang="zh-CN" dirty="0"/>
              <a:t>1</a:t>
            </a:r>
            <a:r>
              <a:rPr lang="zh-CN" altLang="en-US" dirty="0"/>
              <a:t>，寻找左边界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68EA515-A9F2-4DD9-A6C7-CE3338F66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0292"/>
            <a:ext cx="8197681" cy="53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8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BC63725E-4B1E-4C8D-B36D-867C03797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624"/>
          <a:stretch/>
        </p:blipFill>
        <p:spPr>
          <a:xfrm>
            <a:off x="44214" y="1"/>
            <a:ext cx="6741365" cy="2144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87C51B9-3699-4908-B3A8-084B833B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79" y="1272540"/>
            <a:ext cx="7673283" cy="4701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B6FBAB9-3273-4B09-9DD9-AA08A067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72" y="6007145"/>
            <a:ext cx="2358328" cy="7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90DDA71-2685-402E-BA52-8557706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E43E0D13-3CE1-467E-9AB4-4ED984905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8418"/>
            <a:ext cx="9724530" cy="5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4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FB4B7-C72B-4D36-9853-EE7F0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BC5248E-3738-4032-9CB1-18D10C53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29585"/>
            <a:ext cx="11218484" cy="4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69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20093" y="5475234"/>
            <a:ext cx="8341178" cy="89288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/>
              <a:t>例题</a:t>
            </a:r>
            <a:r>
              <a:rPr lang="en-US" altLang="zh-CN" sz="5400" dirty="0"/>
              <a:t>3</a:t>
            </a:r>
            <a:r>
              <a:rPr lang="en-US" altLang="zh-CN" sz="5400" dirty="0">
                <a:latin typeface="Microsoft YaHei UI" panose="020B0503020204020204" pitchFamily="34" charset="-122"/>
              </a:rPr>
              <a:t>: </a:t>
            </a:r>
            <a:r>
              <a:rPr lang="zh-CN" altLang="en-US" sz="5400" dirty="0">
                <a:latin typeface="Microsoft YaHei UI" panose="020B0503020204020204" pitchFamily="34" charset="-122"/>
              </a:rPr>
              <a:t>求方程的根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E2FF024-AE6D-4933-8203-72CFA2AC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3" y="936323"/>
            <a:ext cx="8341178" cy="41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9349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42ADCB35-D206-4885-A052-967D09D7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en-US" altLang="zh-CN" dirty="0"/>
              <a:t>a</a:t>
            </a:r>
            <a:r>
              <a:rPr lang="zh-CN" altLang="en-US" dirty="0"/>
              <a:t>的性质</a:t>
            </a:r>
            <a:r>
              <a:rPr lang="en-US" altLang="zh-CN" dirty="0"/>
              <a:t>: f(a)=0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624EDA12-D2FD-4653-8284-C031D6857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06015"/>
            <a:ext cx="8881007" cy="55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8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5871FD6-88F2-430A-9B54-F5F81BA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二分算法思路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460BA52E-7C52-46ED-81C3-AAA9BF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假设目标值在闭区间</a:t>
            </a:r>
            <a:r>
              <a:rPr lang="en-US" altLang="zh-CN" sz="4000" b="1" dirty="0">
                <a:solidFill>
                  <a:srgbClr val="FF0000"/>
                </a:solidFill>
              </a:rPr>
              <a:t>[l, r]</a:t>
            </a:r>
            <a:r>
              <a:rPr lang="zh-CN" altLang="en-US" sz="4000" dirty="0"/>
              <a:t>中， </a:t>
            </a:r>
            <a:endParaRPr lang="en-US" altLang="zh-CN" sz="4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每次将区间长度</a:t>
            </a:r>
            <a:r>
              <a:rPr lang="zh-CN" altLang="en-US" sz="4000" dirty="0">
                <a:solidFill>
                  <a:srgbClr val="FF0000"/>
                </a:solidFill>
              </a:rPr>
              <a:t>缩小一半</a:t>
            </a:r>
            <a:r>
              <a:rPr lang="zh-CN" altLang="en-US" sz="4000" dirty="0"/>
              <a:t>，</a:t>
            </a:r>
            <a:endParaRPr lang="en-US" altLang="zh-CN" sz="4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当 </a:t>
            </a:r>
            <a:r>
              <a:rPr lang="en-US" altLang="zh-CN" sz="4000" dirty="0">
                <a:solidFill>
                  <a:srgbClr val="FF0000"/>
                </a:solidFill>
              </a:rPr>
              <a:t>l == r </a:t>
            </a:r>
            <a:r>
              <a:rPr lang="zh-CN" altLang="en-US" sz="4000" dirty="0"/>
              <a:t>时，我们就找到了目标值。</a:t>
            </a:r>
          </a:p>
        </p:txBody>
      </p:sp>
    </p:spTree>
    <p:extLst>
      <p:ext uri="{BB962C8B-B14F-4D97-AF65-F5344CB8AC3E}">
        <p14:creationId xmlns:p14="http://schemas.microsoft.com/office/powerpoint/2010/main" val="226006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16695D-BD30-4F37-95BB-C48387AF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3B5C5C-822D-4FEF-ADC6-2E408373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68867"/>
            <a:ext cx="10935955" cy="4890370"/>
          </a:xfrm>
        </p:spPr>
        <p:txBody>
          <a:bodyPr>
            <a:normAutofit lnSpcReduction="10000"/>
          </a:bodyPr>
          <a:lstStyle/>
          <a:p>
            <a:r>
              <a:rPr lang="zh-CN" altLang="en-US" sz="4000" dirty="0"/>
              <a:t>此方程是单调递增的方程</a:t>
            </a:r>
            <a:endParaRPr lang="en-US" altLang="zh-CN" sz="4000" dirty="0"/>
          </a:p>
          <a:p>
            <a:pPr lvl="1"/>
            <a:r>
              <a:rPr lang="en-US" altLang="zh-CN" sz="3600" dirty="0"/>
              <a:t>f(0) = - 80   f(1) = -74   f(10) = 520</a:t>
            </a:r>
          </a:p>
          <a:p>
            <a:pPr lvl="1"/>
            <a:r>
              <a:rPr lang="zh-CN" altLang="en-US" sz="3600" dirty="0"/>
              <a:t>方程的根必定在</a:t>
            </a:r>
            <a:r>
              <a:rPr lang="en-US" altLang="zh-CN" sz="3600" dirty="0"/>
              <a:t>f(0)</a:t>
            </a:r>
            <a:r>
              <a:rPr lang="zh-CN" altLang="en-US" sz="3600" dirty="0"/>
              <a:t>与</a:t>
            </a:r>
            <a:r>
              <a:rPr lang="en-US" altLang="zh-CN" sz="3600" dirty="0"/>
              <a:t>f(10)</a:t>
            </a:r>
            <a:r>
              <a:rPr lang="zh-CN" altLang="en-US" sz="3600" dirty="0"/>
              <a:t>之间</a:t>
            </a:r>
            <a:endParaRPr lang="en-US" altLang="zh-CN" sz="3600" dirty="0"/>
          </a:p>
          <a:p>
            <a:r>
              <a:rPr lang="zh-CN" altLang="en-US" sz="4000" dirty="0"/>
              <a:t>用浮点数二分法在区间</a:t>
            </a:r>
            <a:r>
              <a:rPr lang="en-US" altLang="zh-CN" sz="4000" dirty="0"/>
              <a:t>[0, 10]</a:t>
            </a:r>
            <a:r>
              <a:rPr lang="zh-CN" altLang="en-US" sz="4000" dirty="0"/>
              <a:t>之间寻找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zh-CN" altLang="en-US" sz="4000" dirty="0"/>
              <a:t>满足</a:t>
            </a:r>
            <a:r>
              <a:rPr lang="en-US" altLang="zh-CN" sz="4000" dirty="0"/>
              <a:t>f(a)=0</a:t>
            </a:r>
            <a:r>
              <a:rPr lang="zh-CN" altLang="en-US" sz="4000" dirty="0"/>
              <a:t>的数</a:t>
            </a:r>
            <a:r>
              <a:rPr lang="en-US" altLang="zh-CN" sz="4000" dirty="0"/>
              <a:t>a</a:t>
            </a:r>
            <a:endParaRPr lang="zh-CN" altLang="en-US" sz="4000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xmlns="" id="{4FEED7DF-E986-4F0A-8000-8468F6081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25" y="301763"/>
            <a:ext cx="5389184" cy="6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4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98F09C-83E4-4FD0-BB88-52EF50D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浮点数二分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9B62349-4E40-4DDD-B9AA-4E816B5C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00" y="1062319"/>
            <a:ext cx="5027919" cy="1917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E3887C2-C38F-4B3C-89A5-2A3362D8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0" y="3026016"/>
            <a:ext cx="8536173" cy="38319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6D95EA1-2C2D-45D0-83C9-16280FDAA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33" y="1108149"/>
            <a:ext cx="5297719" cy="16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82D387-6EC3-409C-8992-F63A0D88E9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50035C4-2DC4-4E78-A8B0-9A89F19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1816"/>
            <a:ext cx="9404723" cy="54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88096686-15D3-4F74-8D8A-A71AF072720B}"/>
              </a:ext>
            </a:extLst>
          </p:cNvPr>
          <p:cNvSpPr txBox="1">
            <a:spLocks/>
          </p:cNvSpPr>
          <p:nvPr/>
        </p:nvSpPr>
        <p:spPr>
          <a:xfrm>
            <a:off x="1320800" y="5608091"/>
            <a:ext cx="8171218" cy="8398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/>
              <a:t>例题</a:t>
            </a:r>
            <a:r>
              <a:rPr lang="en-US" altLang="zh-CN" sz="4800" dirty="0"/>
              <a:t>4</a:t>
            </a:r>
            <a:r>
              <a:rPr lang="en-US" altLang="zh-CN" sz="4800" dirty="0">
                <a:latin typeface="Microsoft YaHei UI" panose="020B0503020204020204" pitchFamily="34" charset="-122"/>
              </a:rPr>
              <a:t>:</a:t>
            </a:r>
            <a:r>
              <a:rPr lang="zh-CN" altLang="en-US" sz="4800" dirty="0">
                <a:latin typeface="Microsoft YaHei UI" panose="020B0503020204020204" pitchFamily="34" charset="-122"/>
              </a:rPr>
              <a:t> 求三次方根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C5D2232-2BDC-4F06-A7F8-87FBB3C0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10048"/>
            <a:ext cx="8137465" cy="51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0509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BB667381-B436-4CD8-A597-BEC5F390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求三次方根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D7D3317-1581-4AF9-8794-12EE9C480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12194"/>
            <a:ext cx="6982362" cy="5561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41DF438-4952-4350-A746-0411708D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05" y="1125197"/>
            <a:ext cx="4111451" cy="2494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EFE119F-8A4B-41B2-A1DD-CB0D4A326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51"/>
          <a:stretch/>
        </p:blipFill>
        <p:spPr>
          <a:xfrm>
            <a:off x="7896805" y="3948672"/>
            <a:ext cx="2790360" cy="12840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7888271-9290-49E2-9A3B-0AF9A062F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52"/>
          <a:stretch/>
        </p:blipFill>
        <p:spPr>
          <a:xfrm>
            <a:off x="7896805" y="5389634"/>
            <a:ext cx="2153048" cy="12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7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F306A9-4C64-4755-9272-48A024B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99792E-0BF6-4A29-8E95-62549CA3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n</a:t>
            </a:r>
            <a:r>
              <a:rPr lang="zh-CN" altLang="en-US" dirty="0"/>
              <a:t>的数据范围确定搜索区间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为</a:t>
            </a:r>
            <a:r>
              <a:rPr lang="en-US" altLang="zh-CN" dirty="0"/>
              <a:t>[-1000, 1000]</a:t>
            </a:r>
          </a:p>
          <a:p>
            <a:r>
              <a:rPr lang="en-US" altLang="zh-CN" dirty="0"/>
              <a:t>Check</a:t>
            </a:r>
            <a:r>
              <a:rPr lang="zh-CN" altLang="en-US" dirty="0"/>
              <a:t>函数 </a:t>
            </a:r>
            <a:r>
              <a:rPr lang="en-US" altLang="zh-CN" dirty="0"/>
              <a:t>mid*mid*mid &gt;= n</a:t>
            </a:r>
          </a:p>
          <a:p>
            <a:r>
              <a:rPr lang="zh-CN" altLang="en-US" dirty="0"/>
              <a:t>保留</a:t>
            </a:r>
            <a:r>
              <a:rPr lang="en-US" altLang="zh-CN" dirty="0"/>
              <a:t>6</a:t>
            </a:r>
            <a:r>
              <a:rPr lang="zh-CN" altLang="en-US" dirty="0"/>
              <a:t>为小数，</a:t>
            </a:r>
            <a:r>
              <a:rPr lang="en-US" altLang="zh-CN" dirty="0"/>
              <a:t>eps = 1e-8</a:t>
            </a:r>
          </a:p>
          <a:p>
            <a:r>
              <a:rPr lang="zh-CN" altLang="en-US" dirty="0"/>
              <a:t>套用浮点数二分模板</a:t>
            </a:r>
          </a:p>
        </p:txBody>
      </p:sp>
    </p:spTree>
    <p:extLst>
      <p:ext uri="{BB962C8B-B14F-4D97-AF65-F5344CB8AC3E}">
        <p14:creationId xmlns:p14="http://schemas.microsoft.com/office/powerpoint/2010/main" val="9244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E3F84F6-67F0-43AB-9EC6-B6F0BC47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24E47C4-1355-4221-AE0B-9DB73CFBA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66"/>
          <a:stretch/>
        </p:blipFill>
        <p:spPr>
          <a:xfrm>
            <a:off x="2207923" y="1178694"/>
            <a:ext cx="6603569" cy="5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9E98F1-BAF1-49CA-83FF-E3740814FB5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B7745E21-8AC1-485D-9869-C12695338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0597"/>
            <a:ext cx="9114012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6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6DC7913-AFD4-4091-829E-84FE428BA8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D157C7FC-ED40-4080-8EB9-443ED6EC4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366" y="1386450"/>
            <a:ext cx="10989850" cy="52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0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1089" y="5724088"/>
            <a:ext cx="8077711" cy="94341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800" dirty="0"/>
              <a:t>例题</a:t>
            </a:r>
            <a:r>
              <a:rPr lang="en-US" altLang="zh-CN" sz="4800" dirty="0"/>
              <a:t>5</a:t>
            </a:r>
            <a:r>
              <a:rPr lang="zh-CN" altLang="en-US" sz="4800" dirty="0"/>
              <a:t>：</a:t>
            </a:r>
            <a:r>
              <a:rPr lang="zh-CN" altLang="en-US" sz="4800" dirty="0">
                <a:latin typeface="Microsoft YaHei UI" panose="020B0503020204020204" pitchFamily="34" charset="-122"/>
              </a:rPr>
              <a:t>最小预算值</a:t>
            </a:r>
            <a:endParaRPr lang="zh-CN" altLang="en-US" sz="4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B63EE1A-05A9-4DEA-A0A8-8410C96C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89" y="330201"/>
            <a:ext cx="8103112" cy="52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159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734C82BB-4FD4-4D4B-8503-935B6CCE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整数二分查找算法模板 </a:t>
            </a:r>
            <a:r>
              <a:rPr lang="en-US" altLang="zh-CN" dirty="0">
                <a:hlinkClick r:id="rId2"/>
              </a:rPr>
              <a:t>YXC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70A69891-8428-4983-BD9B-C5FE56E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14" y="1272843"/>
            <a:ext cx="10935955" cy="25019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当我们将区间</a:t>
            </a:r>
            <a:r>
              <a:rPr lang="en-US" altLang="zh-CN" sz="2800" dirty="0"/>
              <a:t>[l, r]</a:t>
            </a:r>
            <a:r>
              <a:rPr lang="zh-CN" altLang="en-US" sz="2800" dirty="0"/>
              <a:t>划分成 </a:t>
            </a:r>
            <a:r>
              <a:rPr lang="en-US" altLang="zh-CN" sz="2800" dirty="0"/>
              <a:t>[l, mid] </a:t>
            </a:r>
            <a:r>
              <a:rPr lang="zh-CN" altLang="en-US" sz="2800" dirty="0"/>
              <a:t>和 </a:t>
            </a:r>
            <a:r>
              <a:rPr lang="en-US" altLang="zh-CN" sz="2800" dirty="0"/>
              <a:t>[mid + 1, r]</a:t>
            </a:r>
            <a:r>
              <a:rPr lang="zh-CN" altLang="en-US" sz="2800" dirty="0"/>
              <a:t>时</a:t>
            </a:r>
            <a:endParaRPr lang="en-US" altLang="zh-CN" sz="2800" dirty="0"/>
          </a:p>
          <a:p>
            <a:r>
              <a:rPr lang="zh-CN" altLang="en-US" sz="2800" dirty="0"/>
              <a:t>区间边界更新操作是 </a:t>
            </a:r>
            <a:r>
              <a:rPr lang="en-US" altLang="zh-CN" sz="2800" dirty="0"/>
              <a:t>r = mid </a:t>
            </a:r>
            <a:r>
              <a:rPr lang="zh-CN" altLang="en-US" sz="2800" dirty="0"/>
              <a:t>或者  </a:t>
            </a:r>
            <a:r>
              <a:rPr lang="en-US" altLang="zh-CN" sz="2800" dirty="0"/>
              <a:t>l = mid + 1;</a:t>
            </a:r>
          </a:p>
          <a:p>
            <a:r>
              <a:rPr lang="zh-CN" altLang="en-US" sz="2800" dirty="0"/>
              <a:t>中点不要加</a:t>
            </a:r>
            <a:r>
              <a:rPr lang="en-US" altLang="zh-CN" sz="2800" dirty="0"/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mid</a:t>
            </a:r>
            <a:r>
              <a:rPr lang="zh-CN" altLang="en-US" sz="2800" dirty="0"/>
              <a:t> </a:t>
            </a:r>
            <a:r>
              <a:rPr lang="en-US" altLang="zh-CN" sz="2800" dirty="0"/>
              <a:t>= l + r &gt;&gt;1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5050BF4-7639-440F-B1F2-33813D2E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286" y="2786310"/>
            <a:ext cx="6062300" cy="38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最小预算值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19" y="1304131"/>
            <a:ext cx="11352372" cy="51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419" y="156368"/>
            <a:ext cx="9137427" cy="3082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54400"/>
            <a:ext cx="2311400" cy="3004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324" y="3454400"/>
            <a:ext cx="1953871" cy="1308100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3608241" y="3454400"/>
            <a:ext cx="5213641" cy="300482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/>
            <a:r>
              <a:rPr lang="zh-CN" altLang="en-US" sz="3200" dirty="0">
                <a:latin typeface="Microsoft YaHei UI" panose="020B0503020204020204" pitchFamily="34" charset="-122"/>
              </a:rPr>
              <a:t>分组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</a:t>
            </a:r>
            <a:r>
              <a:rPr lang="zh-CN" altLang="en-US" sz="3200" dirty="0">
                <a:latin typeface="Microsoft YaHei UI" panose="020B0503020204020204" pitchFamily="34" charset="-122"/>
              </a:rPr>
              <a:t>总预算</a:t>
            </a:r>
            <a:r>
              <a:rPr lang="en-US" altLang="zh-CN" sz="3200" dirty="0">
                <a:latin typeface="Microsoft YaHei UI" panose="020B0503020204020204" pitchFamily="34" charset="-122"/>
              </a:rPr>
              <a:t/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1</a:t>
            </a:r>
            <a:r>
              <a:rPr lang="zh-CN" altLang="en-US" sz="3200" dirty="0">
                <a:latin typeface="Microsoft YaHei UI" panose="020B0503020204020204" pitchFamily="34" charset="-122"/>
              </a:rPr>
              <a:t>、</a:t>
            </a:r>
            <a:r>
              <a:rPr lang="en-US" altLang="zh-CN" sz="3200" dirty="0">
                <a:latin typeface="Microsoft YaHei UI" panose="020B0503020204020204" pitchFamily="34" charset="-122"/>
              </a:rPr>
              <a:t>2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500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3</a:t>
            </a:r>
            <a:r>
              <a:rPr lang="zh-CN" altLang="en-US" sz="3200" dirty="0">
                <a:latin typeface="Microsoft YaHei UI" panose="020B0503020204020204" pitchFamily="34" charset="-122"/>
              </a:rPr>
              <a:t>、</a:t>
            </a:r>
            <a:r>
              <a:rPr lang="en-US" altLang="zh-CN" sz="3200" dirty="0">
                <a:latin typeface="Microsoft YaHei UI" panose="020B0503020204020204" pitchFamily="34" charset="-122"/>
              </a:rPr>
              <a:t>4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400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5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500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6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101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7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400</a:t>
            </a:r>
            <a:endParaRPr lang="zh-CN" altLang="zh-CN" sz="3200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61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D96DE3-FB93-42CD-B5DD-D88868D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模板的使用流程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F180AF-ABC7-4EAA-8F0F-C6D350AE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确定二分的区间：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budget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编写二分的代码框架： </a:t>
            </a:r>
            <a:r>
              <a:rPr lang="zh-CN" altLang="en-US" dirty="0">
                <a:solidFill>
                  <a:srgbClr val="FF0000"/>
                </a:solidFill>
              </a:rPr>
              <a:t>整数二分模板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函数： </a:t>
            </a:r>
            <a:r>
              <a:rPr lang="en-US" altLang="zh-CN" b="1" dirty="0">
                <a:solidFill>
                  <a:srgbClr val="FF0000"/>
                </a:solidFill>
              </a:rPr>
              <a:t>Check(budget) 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确定应该如何更新区间：  </a:t>
            </a:r>
            <a:r>
              <a:rPr lang="en-US" altLang="zh-CN" dirty="0">
                <a:solidFill>
                  <a:srgbClr val="FF0000"/>
                </a:solidFill>
              </a:rPr>
              <a:t>r=mid; l=mid+1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 : </a:t>
            </a:r>
            <a:r>
              <a:rPr lang="en-US" altLang="zh-CN" dirty="0">
                <a:solidFill>
                  <a:srgbClr val="FF0000"/>
                </a:solidFill>
              </a:rPr>
              <a:t>mid = l + r &gt;&gt;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1" y="1447800"/>
            <a:ext cx="11246126" cy="489037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800" dirty="0"/>
              <a:t>Budget</a:t>
            </a:r>
            <a:r>
              <a:rPr lang="zh-CN" altLang="en-US" sz="2800" dirty="0"/>
              <a:t>的查找范围为</a:t>
            </a:r>
            <a:r>
              <a:rPr lang="en-US" altLang="zh-CN" sz="2800" dirty="0"/>
              <a:t>【</a:t>
            </a:r>
            <a:r>
              <a:rPr lang="zh-CN" altLang="en-US" sz="2800" dirty="0"/>
              <a:t>每日预算支出最小值，所有支出总和</a:t>
            </a:r>
            <a:r>
              <a:rPr lang="en-US" altLang="zh-CN" sz="2800" dirty="0"/>
              <a:t>】</a:t>
            </a:r>
          </a:p>
          <a:p>
            <a:r>
              <a:rPr lang="en-US" altLang="zh-CN" sz="2800" b="1" dirty="0"/>
              <a:t>Check(budget) </a:t>
            </a:r>
            <a:r>
              <a:rPr lang="en-US" altLang="zh-CN" sz="2800" dirty="0"/>
              <a:t>: </a:t>
            </a:r>
            <a:r>
              <a:rPr lang="zh-CN" altLang="en-US" sz="2800" dirty="0"/>
              <a:t>对每一个</a:t>
            </a:r>
            <a:r>
              <a:rPr lang="en-US" altLang="zh-CN" sz="2800" b="1" dirty="0" err="1">
                <a:solidFill>
                  <a:srgbClr val="7030A0"/>
                </a:solidFill>
              </a:rPr>
              <a:t>buget</a:t>
            </a:r>
            <a:r>
              <a:rPr lang="zh-CN" altLang="en-US" sz="2800" dirty="0"/>
              <a:t>，是否有一种可以把所有</a:t>
            </a:r>
            <a:r>
              <a:rPr lang="en-US" altLang="zh-CN" sz="2800" dirty="0"/>
              <a:t>N</a:t>
            </a:r>
            <a:r>
              <a:rPr lang="zh-CN" altLang="en-US" sz="2800" dirty="0"/>
              <a:t>天都分为</a:t>
            </a:r>
            <a:r>
              <a:rPr lang="en-US" altLang="zh-CN" sz="2800" dirty="0"/>
              <a:t>M</a:t>
            </a:r>
            <a:r>
              <a:rPr lang="zh-CN" altLang="en-US" sz="2800" dirty="0"/>
              <a:t>组的方法，满足每组的预算和 </a:t>
            </a:r>
            <a:r>
              <a:rPr lang="en-US" altLang="zh-CN" sz="2800" dirty="0">
                <a:solidFill>
                  <a:srgbClr val="7030A0"/>
                </a:solidFill>
              </a:rPr>
              <a:t>&lt;= </a:t>
            </a:r>
            <a:r>
              <a:rPr lang="en-US" altLang="zh-CN" sz="2800" dirty="0" err="1">
                <a:solidFill>
                  <a:srgbClr val="7030A0"/>
                </a:solidFill>
              </a:rPr>
              <a:t>buget</a:t>
            </a:r>
            <a:r>
              <a:rPr lang="zh-CN" altLang="en-US" sz="2800" dirty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sz="2800" dirty="0">
                <a:solidFill>
                  <a:srgbClr val="C00000"/>
                </a:solidFill>
              </a:rPr>
              <a:t>如果</a:t>
            </a:r>
            <a:r>
              <a:rPr lang="en-US" altLang="zh-CN" sz="2800" dirty="0">
                <a:solidFill>
                  <a:srgbClr val="C00000"/>
                </a:solidFill>
              </a:rPr>
              <a:t>budget</a:t>
            </a:r>
            <a:r>
              <a:rPr lang="zh-CN" altLang="en-US" sz="2800" dirty="0">
                <a:solidFill>
                  <a:srgbClr val="C00000"/>
                </a:solidFill>
              </a:rPr>
              <a:t>越大，那么分组可以越灵活。</a:t>
            </a:r>
            <a:r>
              <a:rPr lang="zh-CN" altLang="en-US" sz="2800" dirty="0"/>
              <a:t>若</a:t>
            </a:r>
            <a:r>
              <a:rPr lang="en-US" altLang="zh-CN" sz="2800" dirty="0"/>
              <a:t>budget</a:t>
            </a:r>
            <a:r>
              <a:rPr lang="zh-CN" altLang="en-US" sz="2800" dirty="0"/>
              <a:t>是</a:t>
            </a:r>
            <a:r>
              <a:rPr lang="zh-CN" altLang="en-US" sz="2800" dirty="0">
                <a:solidFill>
                  <a:srgbClr val="7030A0"/>
                </a:solidFill>
              </a:rPr>
              <a:t>所有支出总和</a:t>
            </a:r>
            <a:r>
              <a:rPr lang="zh-CN" altLang="en-US" sz="2800" dirty="0"/>
              <a:t>，那么肯定可以任意分为</a:t>
            </a:r>
            <a:r>
              <a:rPr lang="en-US" altLang="zh-CN" sz="2800" dirty="0"/>
              <a:t>M</a:t>
            </a:r>
            <a:r>
              <a:rPr lang="zh-CN" altLang="en-US" sz="2800" dirty="0"/>
              <a:t>组。反之，若</a:t>
            </a:r>
            <a:r>
              <a:rPr lang="en-US" altLang="zh-CN" sz="2800" dirty="0"/>
              <a:t>budget</a:t>
            </a:r>
            <a:r>
              <a:rPr lang="zh-CN" altLang="en-US" sz="2800" dirty="0"/>
              <a:t>越小，那么分组限制越大。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sz="2800" dirty="0"/>
              <a:t>如果找到一个合法的</a:t>
            </a:r>
            <a:r>
              <a:rPr lang="en-US" altLang="zh-CN" sz="2800" dirty="0"/>
              <a:t>budget</a:t>
            </a:r>
            <a:r>
              <a:rPr lang="zh-CN" altLang="en-US" sz="2800" dirty="0"/>
              <a:t>值，那么更小的预算值一定在比其小的区间内。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C00000"/>
                </a:solidFill>
              </a:rPr>
              <a:t>用二分法寻找合法的</a:t>
            </a:r>
            <a:r>
              <a:rPr lang="en-US" altLang="zh-CN" sz="2800" dirty="0">
                <a:solidFill>
                  <a:srgbClr val="C00000"/>
                </a:solidFill>
              </a:rPr>
              <a:t>Budget</a:t>
            </a:r>
            <a:r>
              <a:rPr lang="zh-CN" altLang="en-US" sz="2800" dirty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153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数据结构和</a:t>
            </a:r>
            <a:r>
              <a:rPr lang="en-US" altLang="zh-CN" dirty="0"/>
              <a:t>main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22" y="1201068"/>
            <a:ext cx="10935955" cy="489037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用数组存储输入的每日预算值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二分查找的初始搜索区间左右端点为</a:t>
            </a:r>
            <a:r>
              <a:rPr lang="en-US" altLang="zh-CN" sz="2800" dirty="0">
                <a:solidFill>
                  <a:srgbClr val="7030A0"/>
                </a:solidFill>
              </a:rPr>
              <a:t>[</a:t>
            </a:r>
            <a:r>
              <a:rPr lang="en-US" altLang="zh-CN" sz="2800" dirty="0" err="1">
                <a:solidFill>
                  <a:srgbClr val="7030A0"/>
                </a:solidFill>
              </a:rPr>
              <a:t>MinCost,Total</a:t>
            </a:r>
            <a:r>
              <a:rPr lang="en-US" altLang="zh-CN" sz="2800" dirty="0">
                <a:solidFill>
                  <a:srgbClr val="7030A0"/>
                </a:solidFill>
              </a:rPr>
              <a:t>]</a:t>
            </a:r>
          </a:p>
          <a:p>
            <a:r>
              <a:rPr lang="zh-CN" altLang="en-US" sz="2800" dirty="0"/>
              <a:t>主函数设计如下：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8345204-E67F-4CA5-9C8D-DF73FDF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45" y="1201068"/>
            <a:ext cx="4722835" cy="1848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CD9B8E4-D72C-4C6D-A7B5-5991FF8D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40" y="3573351"/>
            <a:ext cx="6488740" cy="30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2CC4C9-EDCC-4214-A8AD-E9A1083A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978535" cy="82454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sz="4400" dirty="0">
                <a:solidFill>
                  <a:schemeClr val="tx1"/>
                </a:solidFill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</a:rPr>
              <a:t>MinCost</a:t>
            </a:r>
            <a:r>
              <a:rPr lang="en-US" altLang="zh-CN" sz="4400" dirty="0">
                <a:solidFill>
                  <a:schemeClr val="tx1"/>
                </a:solidFill>
              </a:rPr>
              <a:t> , Total] </a:t>
            </a:r>
            <a:r>
              <a:rPr lang="zh-CN" altLang="en-US" dirty="0"/>
              <a:t>搜索最小预算值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C775147-7E15-48DF-9D4C-C699BD6F1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41" y="1198287"/>
            <a:ext cx="10819517" cy="55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2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255" y="0"/>
            <a:ext cx="9404723" cy="824549"/>
          </a:xfrm>
        </p:spPr>
        <p:txBody>
          <a:bodyPr/>
          <a:lstStyle/>
          <a:p>
            <a:r>
              <a:rPr lang="en-US" altLang="zh-CN" sz="4000" dirty="0"/>
              <a:t>Check(mid)</a:t>
            </a:r>
            <a:r>
              <a:rPr lang="zh-CN" altLang="en-US" sz="4000" dirty="0"/>
              <a:t>函数设计思路</a:t>
            </a:r>
            <a:r>
              <a:rPr lang="en-US" altLang="zh-CN" sz="4000" dirty="0"/>
              <a:t>(</a:t>
            </a:r>
            <a:r>
              <a:rPr lang="zh-CN" altLang="en-US" sz="4000" dirty="0"/>
              <a:t>贪心算法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0E969344-87D2-4D10-ABBF-6D5C4FD9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effectLst/>
              </a:rPr>
              <a:t>用两个变量存储分组数以及每组的累计预算值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从第一个日子开始扫描，判断当前天的值可否加入当前分组。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</a:rPr>
              <a:t>如果第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天的</a:t>
            </a:r>
            <a:r>
              <a:rPr lang="en-US" altLang="zh-CN" dirty="0">
                <a:effectLst/>
              </a:rPr>
              <a:t>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</a:t>
            </a:r>
            <a:r>
              <a:rPr lang="zh-CN" altLang="en-US" dirty="0">
                <a:effectLst/>
              </a:rPr>
              <a:t>大于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，那么说明该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太小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返回</a:t>
            </a:r>
            <a:r>
              <a:rPr lang="en-US" altLang="zh-CN" dirty="0">
                <a:effectLst/>
              </a:rPr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</a:rPr>
              <a:t>如果</a:t>
            </a:r>
            <a:r>
              <a:rPr lang="en-US" altLang="zh-CN" dirty="0">
                <a:effectLst/>
              </a:rPr>
              <a:t>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]+ subtotal &gt; x</a:t>
            </a:r>
            <a:r>
              <a:rPr lang="zh-CN" altLang="en-US" dirty="0">
                <a:effectLst/>
              </a:rPr>
              <a:t>，开始新的分组，否则 </a:t>
            </a:r>
            <a:r>
              <a:rPr lang="en-US" altLang="zh-CN" dirty="0">
                <a:effectLst/>
              </a:rPr>
              <a:t>subtotal += 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如果全部处理完毕，分的组数</a:t>
            </a:r>
            <a:r>
              <a:rPr lang="en-US" altLang="zh-CN" dirty="0" err="1">
                <a:effectLst/>
              </a:rPr>
              <a:t>cnt</a:t>
            </a:r>
            <a:r>
              <a:rPr lang="en-US" altLang="zh-CN" dirty="0">
                <a:effectLst/>
              </a:rPr>
              <a:t>&lt;=M, </a:t>
            </a:r>
            <a:r>
              <a:rPr lang="zh-CN" altLang="en-US" dirty="0">
                <a:effectLst/>
              </a:rPr>
              <a:t>则</a:t>
            </a:r>
            <a:r>
              <a:rPr lang="en-US" altLang="zh-CN" dirty="0">
                <a:effectLst/>
              </a:rPr>
              <a:t>return true.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624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en-US" altLang="zh-CN" dirty="0" err="1"/>
              <a:t>isBudgetBigEnough</a:t>
            </a:r>
            <a:r>
              <a:rPr lang="en-US" altLang="zh-CN" dirty="0"/>
              <a:t>(mid)</a:t>
            </a:r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4876FC17-90C5-474B-90BD-B9B30D2AA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62319"/>
            <a:ext cx="7218710" cy="56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EBBCA8-ACA7-42B0-8F38-7C00CEE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87F7EC0-1CA5-44AA-8E80-6C76FEEEE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8170"/>
            <a:ext cx="8914506" cy="5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5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77DAB2F-74A8-4D46-A96B-1581C41A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12" y="444085"/>
            <a:ext cx="8667354" cy="5026422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xmlns="" id="{8DD0422F-7CB8-4E72-8326-01C5978BA29A}"/>
              </a:ext>
            </a:extLst>
          </p:cNvPr>
          <p:cNvSpPr txBox="1">
            <a:spLocks/>
          </p:cNvSpPr>
          <p:nvPr/>
        </p:nvSpPr>
        <p:spPr>
          <a:xfrm>
            <a:off x="1397212" y="5613400"/>
            <a:ext cx="8559588" cy="9927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/>
              <a:t>例题</a:t>
            </a:r>
            <a:r>
              <a:rPr lang="en-US" altLang="zh-CN" sz="5400"/>
              <a:t>6</a:t>
            </a:r>
            <a:r>
              <a:rPr lang="zh-CN" altLang="en-US" sz="5400"/>
              <a:t>：林克的蛋糕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8997090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734C82BB-4FD4-4D4B-8503-935B6CCE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二分查找算法模板 </a:t>
            </a:r>
            <a:r>
              <a:rPr lang="en-US" altLang="zh-CN" dirty="0">
                <a:hlinkClick r:id="rId2"/>
              </a:rPr>
              <a:t>YXC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70A69891-8428-4983-BD9B-C5FE56E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1219200"/>
            <a:ext cx="10935955" cy="25019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当我们将区间</a:t>
            </a:r>
            <a:r>
              <a:rPr lang="en-US" altLang="zh-CN" sz="2400" dirty="0"/>
              <a:t>[l, r]</a:t>
            </a:r>
            <a:r>
              <a:rPr lang="zh-CN" altLang="en-US" sz="2400" dirty="0"/>
              <a:t>划分成 </a:t>
            </a:r>
            <a:r>
              <a:rPr lang="en-US" altLang="zh-CN" sz="2400" dirty="0"/>
              <a:t>[l, mid - 1]</a:t>
            </a:r>
            <a:r>
              <a:rPr lang="zh-CN" altLang="en-US" sz="2400" dirty="0"/>
              <a:t>和 </a:t>
            </a:r>
            <a:r>
              <a:rPr lang="en-US" altLang="zh-CN" sz="2400" dirty="0"/>
              <a:t>[mid, r]</a:t>
            </a:r>
          </a:p>
          <a:p>
            <a:r>
              <a:rPr lang="zh-CN" altLang="en-US" sz="2400" dirty="0"/>
              <a:t>区间边界更新操作是 </a:t>
            </a:r>
            <a:r>
              <a:rPr lang="en-US" altLang="zh-CN" sz="2400" dirty="0"/>
              <a:t>r = mid - 1</a:t>
            </a:r>
            <a:r>
              <a:rPr lang="zh-CN" altLang="en-US" sz="2400" dirty="0"/>
              <a:t>或者 </a:t>
            </a:r>
            <a:r>
              <a:rPr lang="en-US" altLang="zh-CN" sz="2400" dirty="0"/>
              <a:t>l = mid;</a:t>
            </a:r>
          </a:p>
          <a:p>
            <a:r>
              <a:rPr lang="zh-CN" altLang="en-US" sz="2400" dirty="0"/>
              <a:t>中点要加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mid = l + r + 1&gt;&gt;1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2352240-44CF-480C-B263-01F64B6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17" y="2445546"/>
            <a:ext cx="6026812" cy="43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林克的蛋糕</a:t>
            </a:r>
            <a:r>
              <a:rPr lang="zh-CN" altLang="zh-CN" dirty="0">
                <a:latin typeface="Microsoft YaHei UI" panose="020B0503020204020204" pitchFamily="34" charset="-122"/>
              </a:rPr>
              <a:t/>
            </a:r>
            <a:br>
              <a:rPr lang="zh-CN" altLang="zh-CN" dirty="0">
                <a:latin typeface="Microsoft YaHei UI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effectLst/>
              </a:rPr>
              <a:t>林克被造的纪念日快要到了。根据任天堂公司的惯例，每年到这个时间都会一些蛋糕分给林克的朋友。这些蛋糕有不同的口味，比如南瓜蛋糕、坚果蛋糕、西瓜蛋糕、胡萝卜蛋糕、水果蛋糕等等（有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种不同口味，大小不同的蛋糕）。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为了公平，每个朋友都会分到一块大小相同的蛋糕（不需要同样形状，但是要同一种口味，不允许混合口味，否则就会变成奇怪的菜肴）。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假设每个蛋糕都是一个高为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，半径不等的圆柱体，一共有</a:t>
            </a:r>
            <a:r>
              <a:rPr lang="en-US" altLang="zh-CN" dirty="0">
                <a:effectLst/>
              </a:rPr>
              <a:t>F+1</a:t>
            </a:r>
            <a:r>
              <a:rPr lang="zh-CN" altLang="en-US" dirty="0">
                <a:effectLst/>
              </a:rPr>
              <a:t>个人（</a:t>
            </a:r>
            <a:r>
              <a:rPr lang="en-US" altLang="zh-CN" dirty="0">
                <a:effectLst/>
              </a:rPr>
              <a:t>F</a:t>
            </a:r>
            <a:r>
              <a:rPr lang="zh-CN" altLang="en-US" dirty="0">
                <a:effectLst/>
              </a:rPr>
              <a:t>是林克的朋友个数，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是林克的设计者。）</a:t>
            </a:r>
          </a:p>
          <a:p>
            <a:r>
              <a:rPr lang="zh-CN" altLang="en-US" dirty="0">
                <a:effectLst/>
              </a:rPr>
              <a:t>所有人拿到的蛋糕是同样大小的，请问每个人拿到的蛋糕最大是多少？</a:t>
            </a:r>
          </a:p>
        </p:txBody>
      </p:sp>
    </p:spTree>
    <p:extLst>
      <p:ext uri="{BB962C8B-B14F-4D97-AF65-F5344CB8AC3E}">
        <p14:creationId xmlns:p14="http://schemas.microsoft.com/office/powerpoint/2010/main" val="40980373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林克的蛋糕</a:t>
            </a:r>
            <a:r>
              <a:rPr lang="zh-CN" altLang="zh-CN" dirty="0">
                <a:latin typeface="Microsoft YaHei UI" panose="020B0503020204020204" pitchFamily="34" charset="-122"/>
              </a:rPr>
              <a:t/>
            </a:r>
            <a:br>
              <a:rPr lang="zh-CN" altLang="zh-CN" dirty="0">
                <a:latin typeface="Microsoft YaHei U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9E6D5DB-D5EE-4927-8939-1C18B7D8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199"/>
            <a:ext cx="7857425" cy="56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3565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D96DE3-FB93-42CD-B5DD-D88868D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模板的使用流程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F180AF-ABC7-4EAA-8F0F-C6D350AE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确定二分的区间：</a:t>
            </a:r>
            <a:r>
              <a:rPr lang="zh-CN" altLang="en-US" b="1" dirty="0">
                <a:solidFill>
                  <a:srgbClr val="FF0000"/>
                </a:solidFill>
              </a:rPr>
              <a:t> 体积 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编写二分的代码框架： </a:t>
            </a:r>
            <a:r>
              <a:rPr lang="zh-CN" altLang="en-US" b="1" dirty="0">
                <a:solidFill>
                  <a:srgbClr val="FF0000"/>
                </a:solidFill>
              </a:rPr>
              <a:t>浮点数二分模板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函数： </a:t>
            </a:r>
            <a:r>
              <a:rPr lang="en-US" altLang="zh-CN" b="1" dirty="0">
                <a:solidFill>
                  <a:srgbClr val="FF0000"/>
                </a:solidFill>
              </a:rPr>
              <a:t>Check(x) 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确定应该如何更新区间：  </a:t>
            </a:r>
            <a:r>
              <a:rPr lang="en-US" altLang="zh-CN" dirty="0">
                <a:solidFill>
                  <a:srgbClr val="FF0000"/>
                </a:solidFill>
              </a:rPr>
              <a:t>l=mid;  r=mid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 : </a:t>
            </a:r>
            <a:r>
              <a:rPr lang="en-US" altLang="zh-CN" dirty="0">
                <a:solidFill>
                  <a:srgbClr val="FF0000"/>
                </a:solidFill>
              </a:rPr>
              <a:t>mid = (l + r) /2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题目输入是半径，输出是体积数，因此输入数据可以直接转换为体积存储（</a:t>
            </a:r>
            <a:r>
              <a:rPr lang="en-US" altLang="zh-CN" dirty="0"/>
              <a:t>r*r*Pi</a:t>
            </a:r>
            <a:r>
              <a:rPr lang="zh-CN" altLang="en-US" dirty="0"/>
              <a:t>），为了简化问题存储</a:t>
            </a:r>
            <a:r>
              <a:rPr lang="en-US" altLang="zh-CN" dirty="0"/>
              <a:t>(r*r)</a:t>
            </a:r>
            <a:r>
              <a:rPr lang="zh-CN" altLang="en-US" dirty="0"/>
              <a:t>，输出是再乘</a:t>
            </a:r>
            <a:r>
              <a:rPr lang="en-US" altLang="zh-CN" dirty="0"/>
              <a:t>Pi</a:t>
            </a:r>
          </a:p>
          <a:p>
            <a:r>
              <a:rPr lang="en-US" altLang="zh-CN" sz="2800" b="1" dirty="0">
                <a:solidFill>
                  <a:srgbClr val="FF0000"/>
                </a:solidFill>
                <a:effectLst/>
              </a:rPr>
              <a:t>bool check(double x)</a:t>
            </a:r>
            <a:r>
              <a:rPr lang="zh-CN" altLang="en-US" sz="2800" dirty="0"/>
              <a:t>函数判定的是：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把所有蛋糕切成</a:t>
            </a:r>
            <a:r>
              <a:rPr lang="zh-CN" altLang="en-US" sz="2800" dirty="0">
                <a:solidFill>
                  <a:srgbClr val="FF0000"/>
                </a:solidFill>
              </a:rPr>
              <a:t>大小为</a:t>
            </a:r>
            <a:r>
              <a:rPr lang="en-US" altLang="zh-CN" sz="2800" dirty="0">
                <a:solidFill>
                  <a:srgbClr val="FF0000"/>
                </a:solidFill>
              </a:rPr>
              <a:t>x</a:t>
            </a:r>
            <a:r>
              <a:rPr lang="zh-CN" altLang="en-US" sz="2800" dirty="0">
                <a:solidFill>
                  <a:srgbClr val="FF0000"/>
                </a:solidFill>
              </a:rPr>
              <a:t>的</a:t>
            </a:r>
            <a:r>
              <a:rPr lang="zh-CN" altLang="en-US" sz="2800" dirty="0"/>
              <a:t>切片，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每个朋友是否能拿到至少一片蛋糕。</a:t>
            </a:r>
            <a:endParaRPr lang="en-US" altLang="zh-CN" sz="2800" b="1" dirty="0">
              <a:solidFill>
                <a:srgbClr val="FF0000"/>
              </a:solidFill>
              <a:effectLst/>
            </a:endParaRPr>
          </a:p>
          <a:p>
            <a:r>
              <a:rPr lang="zh-CN" altLang="en-US" sz="2800" dirty="0"/>
              <a:t>因为不允许混合口味，所以</a:t>
            </a:r>
            <a:r>
              <a:rPr lang="en-US" altLang="zh-CN" sz="2800" dirty="0">
                <a:solidFill>
                  <a:srgbClr val="FF0000"/>
                </a:solidFill>
              </a:rPr>
              <a:t>x</a:t>
            </a:r>
            <a:r>
              <a:rPr lang="zh-CN" altLang="en-US" sz="2800" dirty="0"/>
              <a:t>的查找区间是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b="1" dirty="0">
                <a:solidFill>
                  <a:srgbClr val="FF0000"/>
                </a:solidFill>
              </a:rPr>
              <a:t>[0, </a:t>
            </a:r>
            <a:r>
              <a:rPr lang="zh-CN" altLang="en-US" sz="2800" b="1" dirty="0">
                <a:solidFill>
                  <a:srgbClr val="FF0000"/>
                </a:solidFill>
              </a:rPr>
              <a:t>最大的蛋糕体积</a:t>
            </a:r>
            <a:r>
              <a:rPr lang="en-US" altLang="zh-CN" sz="2800" b="1" dirty="0">
                <a:solidFill>
                  <a:srgbClr val="FF0000"/>
                </a:solidFill>
              </a:rPr>
              <a:t>]</a:t>
            </a:r>
          </a:p>
          <a:p>
            <a:r>
              <a:rPr lang="zh-CN" altLang="en-US" sz="2800" dirty="0"/>
              <a:t>用二分法查找最大合法的</a:t>
            </a:r>
            <a:r>
              <a:rPr lang="en-US" altLang="zh-CN" sz="2800" b="1" i="1" dirty="0">
                <a:solidFill>
                  <a:srgbClr val="FF0000"/>
                </a:solidFill>
                <a:effectLst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437633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7770"/>
            <a:ext cx="10236200" cy="824549"/>
          </a:xfrm>
        </p:spPr>
        <p:txBody>
          <a:bodyPr/>
          <a:lstStyle/>
          <a:p>
            <a:r>
              <a:rPr lang="en-US" altLang="zh-CN" dirty="0"/>
              <a:t>PI</a:t>
            </a:r>
            <a:r>
              <a:rPr lang="zh-CN" altLang="en-US" dirty="0"/>
              <a:t>的定义，</a:t>
            </a:r>
            <a:r>
              <a:rPr lang="en-US" altLang="zh-CN" dirty="0"/>
              <a:t>eps</a:t>
            </a:r>
            <a:r>
              <a:rPr lang="zh-CN" altLang="en-US" dirty="0"/>
              <a:t>的定义，</a:t>
            </a:r>
            <a:r>
              <a:rPr lang="en-US" altLang="zh-CN" dirty="0"/>
              <a:t>Cakes</a:t>
            </a:r>
            <a:r>
              <a:rPr lang="zh-CN" altLang="en-US" dirty="0"/>
              <a:t>的设计如下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5998FDF-B016-4225-8441-8B8ADDB1B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18" y="1627477"/>
            <a:ext cx="11305363" cy="3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45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7770"/>
            <a:ext cx="10236200" cy="824549"/>
          </a:xfrm>
        </p:spPr>
        <p:txBody>
          <a:bodyPr/>
          <a:lstStyle/>
          <a:p>
            <a:r>
              <a:rPr lang="zh-CN" altLang="en-US" dirty="0"/>
              <a:t>判断大小为</a:t>
            </a:r>
            <a:r>
              <a:rPr lang="en-US" altLang="zh-CN" dirty="0"/>
              <a:t>x</a:t>
            </a:r>
            <a:r>
              <a:rPr lang="zh-CN" altLang="en-US" dirty="0"/>
              <a:t>时，蛋糕是否够分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0F4C480D-C896-4686-84B1-8DFDD85E7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56979"/>
            <a:ext cx="11349202" cy="5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37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7771"/>
            <a:ext cx="8899478" cy="792636"/>
          </a:xfrm>
        </p:spPr>
        <p:txBody>
          <a:bodyPr/>
          <a:lstStyle/>
          <a:p>
            <a:r>
              <a:rPr lang="zh-CN" altLang="en-US" sz="4000" dirty="0"/>
              <a:t>搜索的区间是</a:t>
            </a:r>
            <a:r>
              <a:rPr lang="en-US" altLang="zh-CN" sz="4000" dirty="0"/>
              <a:t>【0</a:t>
            </a:r>
            <a:r>
              <a:rPr lang="zh-CN" altLang="en-US" sz="4000" dirty="0"/>
              <a:t>，最大蛋糕的大小</a:t>
            </a:r>
            <a:r>
              <a:rPr lang="en-US" altLang="zh-CN" sz="4000" dirty="0"/>
              <a:t>】</a:t>
            </a: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A4EAF4D9-0B79-49A2-8E89-9F74CFDF2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31297"/>
            <a:ext cx="10246063" cy="43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73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D8D253-6F42-4269-B2AB-17096419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658930" cy="824549"/>
          </a:xfrm>
        </p:spPr>
        <p:txBody>
          <a:bodyPr/>
          <a:lstStyle/>
          <a:p>
            <a:r>
              <a:rPr lang="zh-CN" altLang="en-US" dirty="0"/>
              <a:t>计算最大的蛋糕值 （注意输入输出的坑）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7440E71-6E0E-4A5C-8E7D-DD30B21EB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4883"/>
            <a:ext cx="10003133" cy="47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 </a:t>
            </a:r>
            <a:r>
              <a:rPr lang="en-US" altLang="zh-CN" dirty="0"/>
              <a:t>res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2405B93C-C6C2-459B-B2A9-2168CFFA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84517"/>
            <a:ext cx="10384543" cy="36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2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DB1B9B-E00B-4062-8320-F036622D47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1F117E0-760E-4A81-B88B-7EF29E730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7674"/>
            <a:ext cx="9586270" cy="53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1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5B97B4-496B-4389-99FD-EB2990D0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69"/>
            <a:ext cx="9404723" cy="1727509"/>
          </a:xfrm>
        </p:spPr>
        <p:txBody>
          <a:bodyPr/>
          <a:lstStyle/>
          <a:p>
            <a:r>
              <a:rPr lang="zh-CN" altLang="en-US" sz="4000" dirty="0"/>
              <a:t>实数二分模板：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zh-CN" altLang="en-US" sz="3200" dirty="0"/>
              <a:t>结果保留</a:t>
            </a:r>
            <a:r>
              <a:rPr lang="en-US" altLang="zh-CN" sz="3200" dirty="0"/>
              <a:t>k</a:t>
            </a:r>
            <a:r>
              <a:rPr lang="zh-CN" altLang="en-US" sz="3200" dirty="0"/>
              <a:t>位小数：</a:t>
            </a:r>
            <a:r>
              <a:rPr lang="en-US" altLang="zh-CN" sz="3200" dirty="0"/>
              <a:t>eps= 1e-(k+2)</a:t>
            </a:r>
            <a:br>
              <a:rPr lang="en-US" altLang="zh-CN" sz="3200" dirty="0"/>
            </a:br>
            <a:r>
              <a:rPr lang="zh-CN" altLang="en-US" sz="3200" dirty="0"/>
              <a:t>例如保留</a:t>
            </a:r>
            <a:r>
              <a:rPr lang="en-US" altLang="zh-CN" sz="3200" dirty="0"/>
              <a:t>4</a:t>
            </a:r>
            <a:r>
              <a:rPr lang="zh-CN" altLang="en-US" sz="3200" dirty="0"/>
              <a:t>位小数则精度为</a:t>
            </a:r>
            <a:r>
              <a:rPr lang="en-US" altLang="zh-CN" sz="3200" dirty="0"/>
              <a:t>1e-6</a:t>
            </a:r>
            <a:endParaRPr lang="zh-CN" altLang="en-US" sz="40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A6886956-279F-4D80-B159-4132802C2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33103"/>
            <a:ext cx="8460463" cy="44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5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8B834B5-2BD7-41B8-B2F7-3B9E2078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 二分专题</a:t>
            </a:r>
            <a:r>
              <a:rPr lang="en-US" altLang="zh-CN" dirty="0"/>
              <a:t>(YCX)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AC889056-FB29-4F08-8033-FC1DB38F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284" y="1530148"/>
            <a:ext cx="4217928" cy="48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9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232442"/>
          </a:xfrm>
        </p:spPr>
        <p:txBody>
          <a:bodyPr/>
          <a:lstStyle/>
          <a:p>
            <a:pPr algn="ctr"/>
            <a:r>
              <a:rPr lang="en-US" altLang="zh-CN" dirty="0" smtClean="0"/>
              <a:t>Day6 </a:t>
            </a:r>
            <a:r>
              <a:rPr lang="zh-CN" altLang="en-US" dirty="0" smtClean="0"/>
              <a:t>必做题与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题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BBF73D4-2C4D-4E2A-92EE-C046F85C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13" t="1061" r="15033" b="-1061"/>
          <a:stretch/>
        </p:blipFill>
        <p:spPr>
          <a:xfrm>
            <a:off x="2599765" y="1640724"/>
            <a:ext cx="5226423" cy="50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14959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AC5502-70D8-4916-8027-575692FA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实数二分模板</a:t>
            </a:r>
            <a:r>
              <a:rPr lang="en-US" altLang="zh-CN" sz="3600" dirty="0"/>
              <a:t>2</a:t>
            </a:r>
            <a:r>
              <a:rPr lang="zh-CN" altLang="en-US" sz="3600" dirty="0"/>
              <a:t>：迭代</a:t>
            </a:r>
            <a:r>
              <a:rPr lang="en-US" altLang="zh-CN" sz="3600" dirty="0"/>
              <a:t>100</a:t>
            </a:r>
            <a:r>
              <a:rPr lang="zh-CN" altLang="en-US" sz="3600" dirty="0"/>
              <a:t>次，结果基本稳定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487DA63D-9ACD-4989-B9A1-EDA3C65E9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4573"/>
            <a:ext cx="10914600" cy="48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二分算法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725633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2427" y="5316650"/>
            <a:ext cx="8550368" cy="95352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/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1: </a:t>
            </a:r>
            <a:r>
              <a:rPr lang="zh-CN" altLang="en-US" sz="4800" dirty="0">
                <a:latin typeface="Microsoft YaHei UI" panose="020B0503020204020204" pitchFamily="34" charset="-122"/>
              </a:rPr>
              <a:t>查找指定数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5E6F099-9A0E-42F4-BBE6-1ADD0F16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27" y="587829"/>
            <a:ext cx="8698973" cy="44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0059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1068</Words>
  <Application>Microsoft Office PowerPoint</Application>
  <PresentationFormat>宽屏</PresentationFormat>
  <Paragraphs>131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Microsoft YaHei UI</vt:lpstr>
      <vt:lpstr>宋体</vt:lpstr>
      <vt:lpstr>Arial</vt:lpstr>
      <vt:lpstr>Calibri</vt:lpstr>
      <vt:lpstr>Century Gothic</vt:lpstr>
      <vt:lpstr>Wingdings 3</vt:lpstr>
      <vt:lpstr>离子</vt:lpstr>
      <vt:lpstr>PowerPoint 演示文稿</vt:lpstr>
      <vt:lpstr>二分算法</vt:lpstr>
      <vt:lpstr>二分算法思路</vt:lpstr>
      <vt:lpstr>整数二分查找算法模板 YXC</vt:lpstr>
      <vt:lpstr>二分查找算法模板 YXC</vt:lpstr>
      <vt:lpstr>实数二分模板： 结果保留k位小数：eps= 1e-(k+2) 例如保留4位小数则精度为1e-6</vt:lpstr>
      <vt:lpstr>实数二分模板2：迭代100次，结果基本稳定</vt:lpstr>
      <vt:lpstr>二分算法</vt:lpstr>
      <vt:lpstr>例题1: 查找指定数</vt:lpstr>
      <vt:lpstr>查找指定数(整数二分)</vt:lpstr>
      <vt:lpstr>输入输出</vt:lpstr>
      <vt:lpstr>模板的使用流程</vt:lpstr>
      <vt:lpstr>查找指定数 全局数组p[0,n-1]</vt:lpstr>
      <vt:lpstr>修改模板1的参考代码</vt:lpstr>
      <vt:lpstr>数据已经是升序无重复的</vt:lpstr>
      <vt:lpstr>前10组数据</vt:lpstr>
      <vt:lpstr>后10组数据</vt:lpstr>
      <vt:lpstr>例题2: 攻击范围</vt:lpstr>
      <vt:lpstr>数组有重复元素，求target的下标范围</vt:lpstr>
      <vt:lpstr>输入</vt:lpstr>
      <vt:lpstr>输出</vt:lpstr>
      <vt:lpstr>解题思路</vt:lpstr>
      <vt:lpstr>参考代码</vt:lpstr>
      <vt:lpstr>二分模板1，寻找左边界</vt:lpstr>
      <vt:lpstr>PowerPoint 演示文稿</vt:lpstr>
      <vt:lpstr>前10组数据</vt:lpstr>
      <vt:lpstr>后10组数据</vt:lpstr>
      <vt:lpstr>例题3: 求方程的根</vt:lpstr>
      <vt:lpstr>根a的性质: f(a)=0</vt:lpstr>
      <vt:lpstr>分析</vt:lpstr>
      <vt:lpstr>浮点数二分</vt:lpstr>
      <vt:lpstr>Accept</vt:lpstr>
      <vt:lpstr>PowerPoint 演示文稿</vt:lpstr>
      <vt:lpstr>求三次方根</vt:lpstr>
      <vt:lpstr>解题思路</vt:lpstr>
      <vt:lpstr>参考代码</vt:lpstr>
      <vt:lpstr>前10组数据</vt:lpstr>
      <vt:lpstr>后10组数据</vt:lpstr>
      <vt:lpstr>例题5：最小预算值</vt:lpstr>
      <vt:lpstr>最小预算值</vt:lpstr>
      <vt:lpstr>分组    总预算 第1、2天   500 第3、4天   400 第5天    500 第6天    101 第7天    400</vt:lpstr>
      <vt:lpstr>模板的使用流程</vt:lpstr>
      <vt:lpstr>题解分析</vt:lpstr>
      <vt:lpstr>数据结构和main函数</vt:lpstr>
      <vt:lpstr>在[MinCost , Total] 搜索最小预算值</vt:lpstr>
      <vt:lpstr>Check(mid)函数设计思路(贪心算法)</vt:lpstr>
      <vt:lpstr>isBudgetBigEnough(mid)参考代码</vt:lpstr>
      <vt:lpstr>Accept</vt:lpstr>
      <vt:lpstr>PowerPoint 演示文稿</vt:lpstr>
      <vt:lpstr>林克的蛋糕 </vt:lpstr>
      <vt:lpstr>林克的蛋糕 </vt:lpstr>
      <vt:lpstr>模板的使用流程</vt:lpstr>
      <vt:lpstr>题解思路</vt:lpstr>
      <vt:lpstr>PI的定义，eps的定义，Cakes的设计如下</vt:lpstr>
      <vt:lpstr>判断大小为x时，蛋糕是否够分</vt:lpstr>
      <vt:lpstr>搜索的区间是【0，最大蛋糕的大小】</vt:lpstr>
      <vt:lpstr>计算最大的蛋糕值 （注意输入输出的坑）</vt:lpstr>
      <vt:lpstr>二分查找 res</vt:lpstr>
      <vt:lpstr>Accept</vt:lpstr>
      <vt:lpstr> 二分专题(YCX)</vt:lpstr>
      <vt:lpstr>Day6 必做题与Boss题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2021-06-24T08:52:05Z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